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325" r:id="rId2"/>
    <p:sldId id="328" r:id="rId3"/>
    <p:sldId id="329" r:id="rId4"/>
    <p:sldId id="332" r:id="rId5"/>
    <p:sldId id="335" r:id="rId6"/>
    <p:sldId id="336" r:id="rId7"/>
    <p:sldId id="337" r:id="rId8"/>
    <p:sldId id="338" r:id="rId9"/>
    <p:sldId id="340" r:id="rId10"/>
    <p:sldId id="341" r:id="rId11"/>
    <p:sldId id="343" r:id="rId12"/>
    <p:sldId id="345" r:id="rId13"/>
    <p:sldId id="353" r:id="rId14"/>
    <p:sldId id="354" r:id="rId15"/>
    <p:sldId id="376" r:id="rId16"/>
    <p:sldId id="355" r:id="rId17"/>
    <p:sldId id="377" r:id="rId18"/>
    <p:sldId id="359" r:id="rId19"/>
    <p:sldId id="362" r:id="rId20"/>
    <p:sldId id="378" r:id="rId21"/>
    <p:sldId id="379" r:id="rId22"/>
    <p:sldId id="363" r:id="rId23"/>
    <p:sldId id="380" r:id="rId24"/>
    <p:sldId id="381" r:id="rId25"/>
    <p:sldId id="382" r:id="rId26"/>
    <p:sldId id="383" r:id="rId27"/>
    <p:sldId id="384" r:id="rId28"/>
    <p:sldId id="37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7" autoAdjust="0"/>
    <p:restoredTop sz="92512" autoAdjust="0"/>
  </p:normalViewPr>
  <p:slideViewPr>
    <p:cSldViewPr>
      <p:cViewPr varScale="1">
        <p:scale>
          <a:sx n="69" d="100"/>
          <a:sy n="69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D5492-AD90-4209-AAAB-39E7FC137677}" type="datetimeFigureOut">
              <a:rPr lang="en-US" smtClean="0"/>
              <a:pPr/>
              <a:t>4/23/2012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CA1F-488E-4F88-8F9A-1E0BEF6DD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0"/>
            <a:ext cx="2160587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" y="0"/>
            <a:ext cx="6329363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" y="0"/>
            <a:ext cx="21018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14_Figure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92313"/>
            <a:ext cx="8548687" cy="48656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REGULATION OF TRANSLATION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Protein or RNA binding near the ribosome-binding site negatively regulates bacterial translation initiation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 descr="14_Figure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73050"/>
            <a:ext cx="2998787" cy="65849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TRANSLATION-DEPENDENT REGULATION OF mRNA and PROTEIN STABILITY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05001"/>
            <a:ext cx="571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The </a:t>
            </a:r>
            <a:r>
              <a:rPr lang="en-US" sz="2800" b="1" dirty="0" err="1" smtClean="0">
                <a:solidFill>
                  <a:schemeClr val="accent2"/>
                </a:solidFill>
              </a:rPr>
              <a:t>SsrA</a:t>
            </a:r>
            <a:r>
              <a:rPr lang="en-US" sz="2800" b="1" dirty="0" smtClean="0">
                <a:solidFill>
                  <a:schemeClr val="accent2"/>
                </a:solidFill>
              </a:rPr>
              <a:t> RNA ( a </a:t>
            </a:r>
            <a:r>
              <a:rPr lang="en-US" sz="2800" b="1" dirty="0" err="1" smtClean="0">
                <a:solidFill>
                  <a:schemeClr val="accent2"/>
                </a:solidFill>
              </a:rPr>
              <a:t>tmRNA</a:t>
            </a:r>
            <a:r>
              <a:rPr lang="en-US" sz="2800" b="1" dirty="0" smtClean="0">
                <a:solidFill>
                  <a:schemeClr val="accent2"/>
                </a:solidFill>
              </a:rPr>
              <a:t>) rescues </a:t>
            </a:r>
            <a:r>
              <a:rPr lang="en-US" sz="2800" b="1" dirty="0" err="1" smtClean="0">
                <a:solidFill>
                  <a:schemeClr val="accent2"/>
                </a:solidFill>
              </a:rPr>
              <a:t>ribosomes</a:t>
            </a:r>
            <a:r>
              <a:rPr lang="en-US" sz="2800" b="1" dirty="0" smtClean="0">
                <a:solidFill>
                  <a:schemeClr val="accent2"/>
                </a:solidFill>
              </a:rPr>
              <a:t> that translate broken mRNAs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14_Figure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1"/>
            <a:ext cx="3680528" cy="2971800"/>
          </a:xfrm>
          <a:prstGeom prst="rect">
            <a:avLst/>
          </a:prstGeom>
          <a:noFill/>
        </p:spPr>
      </p:pic>
      <p:pic>
        <p:nvPicPr>
          <p:cNvPr id="4" name="Picture 3" descr="14_Figure5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43000"/>
            <a:ext cx="4733145" cy="5222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Eukaryotic cells degrade mRNAs that are incomplete or have premature stop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codons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 descr="14_Figure50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825" y="136525"/>
            <a:ext cx="5340350" cy="658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14UnTabl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38" y="379413"/>
            <a:ext cx="7907337" cy="624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Genetic Code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33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CODE IS DEGENERATE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15_Tabl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4328336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5_Figur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30375"/>
            <a:ext cx="8548687" cy="5127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7848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Codon-anticodon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pairing of two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tRNA-leu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molecules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15_Figur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5932487" cy="56051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41910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Wobble in the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anticodon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15_Table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477838"/>
            <a:ext cx="8548687" cy="615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15_Figur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548687" cy="4835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3-D structure of yeast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tRNAphe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953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5’ end of </a:t>
            </a:r>
            <a:r>
              <a:rPr lang="en-US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anticodon</a:t>
            </a:r>
            <a:r>
              <a:rPr lang="en-US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is free to wobble</a:t>
            </a:r>
            <a:endParaRPr lang="en-US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15_Figure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8548687" cy="2530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71600" y="304800"/>
            <a:ext cx="4495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How the code was cracked?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371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Stimulation of Amino Acid incorporation by synthetic mRNA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Polynucleotide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phosphorylase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reaction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 descr="14_Figure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24025"/>
            <a:ext cx="8548687" cy="51339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Regulation of prokaryotic translation: Ribosomal proteins are translational repressors of their own synthesis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371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E. Coli ribosomal protein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operons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Poly-U codes for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polyphenylalanine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(Poly-A lysine; Poly-C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9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Mixed copolymers allowed additional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assignment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15_Tabl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704137" cy="4841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Aminoacyl-tRNA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binding to defined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trinucleotide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codons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5_Table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8548687" cy="5535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15_Figur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399337" cy="49658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Codon</a:t>
            </a:r>
            <a:r>
              <a:rPr lang="en-US" dirty="0" smtClean="0"/>
              <a:t> assignments from repeating copolymers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15_Table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650875"/>
            <a:ext cx="8548687" cy="574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2" descr="Robert W. Hol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1543050" cy="2162176"/>
          </a:xfrm>
          <a:prstGeom prst="rect">
            <a:avLst/>
          </a:prstGeom>
          <a:noFill/>
        </p:spPr>
      </p:pic>
      <p:pic>
        <p:nvPicPr>
          <p:cNvPr id="468996" name="Picture 4" descr="Har Gobind Khor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19200"/>
            <a:ext cx="1543050" cy="2162176"/>
          </a:xfrm>
          <a:prstGeom prst="rect">
            <a:avLst/>
          </a:prstGeom>
          <a:noFill/>
        </p:spPr>
      </p:pic>
      <p:pic>
        <p:nvPicPr>
          <p:cNvPr id="468998" name="Picture 6" descr="Marshall W. Nirenber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219200"/>
            <a:ext cx="1543050" cy="2162176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3398520"/>
          <a:ext cx="7391400" cy="3459480"/>
        </p:xfrm>
        <a:graphic>
          <a:graphicData uri="http://schemas.openxmlformats.org/drawingml/2006/table">
            <a:tbl>
              <a:tblPr/>
              <a:tblGrid>
                <a:gridCol w="2463800"/>
                <a:gridCol w="2463800"/>
                <a:gridCol w="2463800"/>
              </a:tblGrid>
              <a:tr h="50292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23C59"/>
                          </a:solidFill>
                          <a:latin typeface="Arial"/>
                        </a:rPr>
                        <a:t>Robert W. Holley</a:t>
                      </a:r>
                      <a:endParaRPr lang="en-US"/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23C59"/>
                          </a:solidFill>
                          <a:latin typeface="Arial"/>
                        </a:rPr>
                        <a:t>Har Gobind Khorana</a:t>
                      </a:r>
                      <a:endParaRPr lang="en-US"/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solidFill>
                            <a:srgbClr val="023C59"/>
                          </a:solidFill>
                          <a:latin typeface="Arial"/>
                        </a:rPr>
                        <a:t>Marshall W. Nirenberg</a:t>
                      </a:r>
                      <a:endParaRPr lang="en-US"/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 1/3 of the prize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 1/3 of the prize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 1/3 of the prize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174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USA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USA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USA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2412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Cornell University </a:t>
                      </a:r>
                      <a:br>
                        <a:rPr lang="en-US"/>
                      </a:br>
                      <a:r>
                        <a:rPr lang="en-US"/>
                        <a:t>Ithaca, NY, USA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University of Wisconsin </a:t>
                      </a:r>
                      <a:br>
                        <a:rPr lang="en-US"/>
                      </a:br>
                      <a:r>
                        <a:rPr lang="en-US"/>
                        <a:t>Madison, WI, USA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National Institutes of Health </a:t>
                      </a:r>
                      <a:br>
                        <a:rPr lang="en-US"/>
                      </a:br>
                      <a:r>
                        <a:rPr lang="en-US"/>
                        <a:t>Bethesda, MD, USA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b. 1922</a:t>
                      </a:r>
                      <a:br>
                        <a:rPr lang="en-US"/>
                      </a:br>
                      <a:r>
                        <a:rPr lang="en-US"/>
                        <a:t>d. 1993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it-IT"/>
                        <a:t>b. 1922</a:t>
                      </a:r>
                      <a:br>
                        <a:rPr lang="it-IT"/>
                      </a:br>
                      <a:r>
                        <a:rPr lang="it-IT"/>
                        <a:t>(in Raipur, India)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b. 1927</a:t>
                      </a:r>
                      <a:br>
                        <a:rPr lang="en-US" dirty="0"/>
                      </a:br>
                      <a:r>
                        <a:rPr lang="en-US" dirty="0"/>
                        <a:t>d. 2010</a:t>
                      </a:r>
                    </a:p>
                  </a:txBody>
                  <a:tcPr marL="95250" marR="190500" marT="152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69001" name="Picture 9" descr="thi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pic>
        <p:nvPicPr>
          <p:cNvPr id="469002" name="Picture 10" descr="thi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250" cy="95250"/>
          </a:xfrm>
          <a:prstGeom prst="rect">
            <a:avLst/>
          </a:prstGeom>
          <a:noFill/>
        </p:spPr>
      </p:pic>
      <p:pic>
        <p:nvPicPr>
          <p:cNvPr id="469000" name="Picture 8" descr="thi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60325"/>
            <a:ext cx="95250" cy="95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600" y="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Nobel Prize in Physiology or Medicine 1968</a:t>
            </a:r>
          </a:p>
          <a:p>
            <a:r>
              <a:rPr lang="en-US" dirty="0"/>
              <a:t>"for their interpretation of the genetic code and its function in protein synthesis"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THREE RULES GORVEN THE GENETIC CODE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read in a 5’ to 3’ direction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non-overlapping and the message contains no gap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message is translated in a fixed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reading frame,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which is set by the initiation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Three kinds of point mutations alter the genetic code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Missense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mutation: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alteration that changes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specific for one AA to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specific for another AA.</a:t>
            </a:r>
          </a:p>
          <a:p>
            <a:pPr marL="457200" indent="-45720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Nonsense or stop mutation: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alteration causing a change to a stop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codon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rabicPeriod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Frameshift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mutation: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insertions or deletions of one or small number of base pairs that alter the reading frame.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5_Figure0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73050"/>
            <a:ext cx="3840163" cy="6584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685801"/>
            <a:ext cx="396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frameshift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mutation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15_Table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181600" cy="57157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CODE IS NEARLY UNIVERSAL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14_Figure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6718300" cy="5850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Regulation of ribosomal protein expression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4_Figure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343400"/>
            <a:ext cx="4191000" cy="2116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14_Figur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5200650" cy="53181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Ribosomal protein S8 binds to 16sRNA and its own mRNA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14_Figure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75774"/>
            <a:ext cx="7246936" cy="55822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Global regulators of eukaryotic translation target key factors required for mRNA recognition and initiator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tRNA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ribosome binding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 descr="14_Figure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21660"/>
            <a:ext cx="5868987" cy="60363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Spatial control of translation by mRNA-specific 4E-Bps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14_Figure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587500"/>
            <a:ext cx="8548687" cy="3683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An iron-regulated, RNA-binding protein controls translation of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ferritin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Translation of the yeast transcriptional activator Gcn4 is controlled by short upstream ORFs and ternary complex abundance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14_Figure4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8548687" cy="40481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752600"/>
            <a:ext cx="8458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Control of Gcn4 in response to AA starvation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14_Figure4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220788"/>
            <a:ext cx="8548687" cy="441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son_TEMP">
  <a:themeElements>
    <a:clrScheme name="Watson_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atson_TEM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Watson_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son_TEM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son_TEM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HD:Users:vbrucja:Desktop:WATSON_IMAGE_PRES:Watson_TEMP.pot</Template>
  <TotalTime>4695</TotalTime>
  <Words>389</Words>
  <Application>Microsoft Office PowerPoint</Application>
  <PresentationFormat>On-screen Show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Watson_TEMP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Pearson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Bruce</dc:creator>
  <cp:lastModifiedBy>junghuei</cp:lastModifiedBy>
  <cp:revision>122</cp:revision>
  <dcterms:created xsi:type="dcterms:W3CDTF">2008-01-29T02:27:44Z</dcterms:created>
  <dcterms:modified xsi:type="dcterms:W3CDTF">2012-04-23T15:35:30Z</dcterms:modified>
</cp:coreProperties>
</file>